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embeddedFontLst>
    <p:embeddedFont>
      <p:font typeface="Helvetica Neue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2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6e41a66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e6e41a66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e6e41a66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e6e41a66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a05a68346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4a05a68346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c626a82a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c626a82a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6e41a669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6e41a669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6e41a669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6e41a669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6e41a669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6e41a669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a05a68346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4a05a68346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4e9ea56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4e9ea56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dceed6d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dceed6d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ac09ce3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ac09ce3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abc6245a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abc6245a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abc6245a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abc6245a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e6e41a66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e6e41a66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e6e41a66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e6e41a66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6e41a66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e6e41a66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e6e41a66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e6e41a66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4e9ea5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64e9ea56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ac09ce3c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ac09ce3c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ac09ce3c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ac09ce3c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48b5126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48b5126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648b5126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648b5126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c626a82a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c626a82a_4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dceed6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dceed6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05a68346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4a05a68346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9c626a82a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9c626a82a_4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e6e41a66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e6e41a669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58775" y="1827213"/>
            <a:ext cx="84249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8775" y="1143000"/>
            <a:ext cx="842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 rot="5400000">
            <a:off x="2018488" y="-592950"/>
            <a:ext cx="5105400" cy="8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 rot="5400000">
            <a:off x="5102188" y="2490750"/>
            <a:ext cx="52578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813613" y="459600"/>
            <a:ext cx="5257800" cy="6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79" name="Google Shape;7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45700" rIns="91425" bIns="457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marL="457200" lvl="0" indent="-3429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58775" y="1143000"/>
            <a:ext cx="842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58775" y="1828800"/>
            <a:ext cx="84249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58775" y="1828800"/>
            <a:ext cx="41355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Helvetica Neue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46613" y="1828800"/>
            <a:ext cx="4137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Helvetica Neue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Helvetica Neue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Helvetica Neue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Char char="»"/>
              <a:defRPr sz="20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i.nih.gov/health/diabetic/retinopath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1343650" y="1919488"/>
            <a:ext cx="8424900" cy="129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Fundus Image Analysis and Grading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Diabetic Retinopathy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509250" y="4171275"/>
            <a:ext cx="8424900" cy="104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Team: Pooja Krishnan, Veronika Kotova, Shraddha Beedu, Ali Kareem Raja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Tutor: Hasan Sarhan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December 16, 2018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Aided Medical Procedures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77" name="Google Shape;177;p25" descr="https://lh5.googleusercontent.com/UQY2inRA1MIHhlMHG0WDLO59grsG4RPm4FX6vAq0xGhaOpyW_IUIbfx_5XcgeTgCIWshWJtIVWhGxEcKxS4bvckoPLLkuawFf141tlVmW2D1p1Uw-CVFehP6kZvzX9gRLOlr_GCWNb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2982"/>
            <a:ext cx="9014692" cy="502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990600" y="5796280"/>
            <a:ext cx="8153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</a:t>
            </a:r>
            <a:r>
              <a:rPr lang="en-GB"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Z.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Wang, Y.Yin, J.Shi, W.Fang, H.Li, and X.Wang. </a:t>
            </a:r>
            <a:r>
              <a:rPr lang="en-GB" sz="1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Zoom-in-Net: Deep Mining Lesions for Diabetic Retinopathy Detection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pages 267–275. Springer International Publishing, 2017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2094589" y="2643699"/>
            <a:ext cx="6920104" cy="3147481"/>
          </a:xfrm>
          <a:custGeom>
            <a:avLst/>
            <a:gdLst/>
            <a:ahLst/>
            <a:cxnLst/>
            <a:rect l="l" t="t" r="r" b="b"/>
            <a:pathLst>
              <a:path w="3166370" h="2100021" extrusionOk="0">
                <a:moveTo>
                  <a:pt x="825899" y="811044"/>
                </a:moveTo>
                <a:cubicBezTo>
                  <a:pt x="825899" y="-186014"/>
                  <a:pt x="2468946" y="284136"/>
                  <a:pt x="3166370" y="0"/>
                </a:cubicBezTo>
                <a:lnTo>
                  <a:pt x="3166370" y="2100021"/>
                </a:lnTo>
                <a:lnTo>
                  <a:pt x="20214" y="2100021"/>
                </a:lnTo>
                <a:cubicBezTo>
                  <a:pt x="288776" y="1670362"/>
                  <a:pt x="-570199" y="940826"/>
                  <a:pt x="825899" y="811044"/>
                </a:cubicBezTo>
                <a:close/>
              </a:path>
            </a:pathLst>
          </a:custGeom>
          <a:gradFill>
            <a:gsLst>
              <a:gs pos="0">
                <a:srgbClr val="FBFDFD">
                  <a:alpha val="80784"/>
                </a:srgbClr>
              </a:gs>
              <a:gs pos="74000">
                <a:schemeClr val="lt1"/>
              </a:gs>
              <a:gs pos="8300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Attention Network (A-Net)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Attention Network (A-Net)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5" y="931925"/>
            <a:ext cx="25527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37330"/>
            <a:ext cx="6943725" cy="86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6"/>
          <p:cNvCxnSpPr/>
          <p:nvPr/>
        </p:nvCxnSpPr>
        <p:spPr>
          <a:xfrm rot="10800000" flipH="1">
            <a:off x="468650" y="3452475"/>
            <a:ext cx="8076600" cy="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4" descr="C:\Users\Pooja\AppData\Local\Microsoft\Windows\INetCache\Content.MSO\pptB7A9.tmp">
            <a:extLst>
              <a:ext uri="{FF2B5EF4-FFF2-40B4-BE49-F238E27FC236}">
                <a16:creationId xmlns:a16="http://schemas.microsoft.com/office/drawing/2014/main" id="{EF10C0B9-349A-4B82-B8E9-E73472255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4528F-28E6-45EC-9501-EA59524E1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98579"/>
            <a:ext cx="9144000" cy="162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DB908-A77F-449A-8905-68B692361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04105"/>
            <a:ext cx="9144000" cy="1895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126956" y="37636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Gated map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03790-63DF-4306-8498-C4D8CE90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3286"/>
            <a:ext cx="9144000" cy="1895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7813D-D9F1-478C-99D3-4BBDF6F4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0773"/>
            <a:ext cx="7639050" cy="1581150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F7D0BD23-8A6E-4B26-9403-E69590890D89}"/>
              </a:ext>
            </a:extLst>
          </p:cNvPr>
          <p:cNvSpPr/>
          <p:nvPr/>
        </p:nvSpPr>
        <p:spPr>
          <a:xfrm>
            <a:off x="7848575" y="1068947"/>
            <a:ext cx="914400" cy="914400"/>
          </a:xfrm>
          <a:prstGeom prst="mathMultiply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99904-A9D7-48BC-95C7-E0C37E808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15057"/>
            <a:ext cx="9144000" cy="18957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A-Net with 2-eye M-Net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0CF29-90D3-4EA4-A432-1AE64019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9242"/>
            <a:ext cx="9144000" cy="3482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69B53-AEFA-4A58-A565-235E3337652E}"/>
              </a:ext>
            </a:extLst>
          </p:cNvPr>
          <p:cNvSpPr txBox="1"/>
          <p:nvPr/>
        </p:nvSpPr>
        <p:spPr>
          <a:xfrm>
            <a:off x="279288" y="4823042"/>
            <a:ext cx="8496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Weighted SoftMax Cross Entropy Loss (with L2 regularization) : 9.30</a:t>
            </a:r>
          </a:p>
          <a:p>
            <a:r>
              <a:rPr lang="en-IN" dirty="0"/>
              <a:t>Kappa Score :0.16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A-Net with 1-eye M-Net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12A92-B258-4B4B-9A3F-0FF510B5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58" y="838200"/>
            <a:ext cx="9144000" cy="3579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1DD15-7932-4581-A553-769435957A4D}"/>
              </a:ext>
            </a:extLst>
          </p:cNvPr>
          <p:cNvSpPr txBox="1"/>
          <p:nvPr/>
        </p:nvSpPr>
        <p:spPr>
          <a:xfrm>
            <a:off x="266409" y="4833335"/>
            <a:ext cx="8496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Weighted SoftMax Cross Entropy Loss (with L2 regularization) : 9.25</a:t>
            </a:r>
          </a:p>
          <a:p>
            <a:r>
              <a:rPr lang="en-IN" dirty="0"/>
              <a:t>Kappa Score :0.48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December 16, 2018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Aided Medical Procedures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16" name="Google Shape;216;p30" descr="https://lh5.googleusercontent.com/UQY2inRA1MIHhlMHG0WDLO59grsG4RPm4FX6vAq0xGhaOpyW_IUIbfx_5XcgeTgCIWshWJtIVWhGxEcKxS4bvckoPLLkuawFf141tlVmW2D1p1Uw-CVFehP6kZvzX9gRLOlr_GCWNb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2982"/>
            <a:ext cx="9014692" cy="502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990600" y="5796280"/>
            <a:ext cx="8153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</a:t>
            </a:r>
            <a:r>
              <a:rPr lang="en-GB"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Z.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Wang, Y.Yin, J.Shi, W.Fang, H.Li, and X.Wang. </a:t>
            </a:r>
            <a:r>
              <a:rPr lang="en-GB" sz="1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Zoom-in-Net: Deep Mining Lesions for Diabetic Retinopathy Detection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pages 267–275. Springer International Publishing, 2017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139485" y="832982"/>
            <a:ext cx="8875207" cy="3134584"/>
          </a:xfrm>
          <a:prstGeom prst="rect">
            <a:avLst/>
          </a:prstGeom>
          <a:gradFill>
            <a:gsLst>
              <a:gs pos="0">
                <a:srgbClr val="FBFDFD">
                  <a:alpha val="80784"/>
                </a:srgbClr>
              </a:gs>
              <a:gs pos="74000">
                <a:schemeClr val="lt1"/>
              </a:gs>
              <a:gs pos="83000">
                <a:schemeClr val="lt1"/>
              </a:gs>
              <a:gs pos="100000">
                <a:schemeClr val="lt1"/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5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Crop Network ( C-Net ) 	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Recap: Initializing Inception</a:t>
            </a:r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173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900" b="1"/>
              <a:t>Approach:</a:t>
            </a:r>
            <a:endParaRPr sz="1900" b="1"/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Retrain all layers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Using TF-Slim implementation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Create TF-Records of all images then train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9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358775" y="3200400"/>
            <a:ext cx="842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Result:</a:t>
            </a:r>
            <a:endParaRPr sz="1900" b="1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•"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Trained the network up to 20k steps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Helvetica Neue"/>
              <a:buChar char="•"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an initialized model for training with accuracy of 92% and loss of 0,70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5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Crop Network ( C-Net ) 	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47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Input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Attention Maps acquired from A-Net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Gated Maps from A-Net stored into a dictionary, written into a binary file.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C-Net reads the binary file.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25" y="1066800"/>
            <a:ext cx="74580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831925" y="1066800"/>
            <a:ext cx="2007000" cy="16956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58775" y="914400"/>
            <a:ext cx="84249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Agenda</a:t>
            </a:r>
            <a:endParaRPr sz="2800"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358775" y="1828800"/>
            <a:ext cx="8424900" cy="448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Problem Statement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Proposed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Recap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Two Eye / One Eye Approach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Integration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End to End 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Impediments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5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Crop Network ( C-Net ) 	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42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Process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 b="1"/>
              <a:t>Zooming-in</a:t>
            </a:r>
            <a:r>
              <a:rPr lang="en-GB"/>
              <a:t> suspicious attention regions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Record the highest response in the attention map and crop the region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Mask the region around the crop to avoid re-selection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Repeat until total of N-coordinates are recorded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25" y="1066800"/>
            <a:ext cx="74580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2736925" y="1066800"/>
            <a:ext cx="2007000" cy="16956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5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Crop Network ( C-Net ) 	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42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all the crops of the same eye, take an element wise max</a:t>
            </a: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25" y="1066800"/>
            <a:ext cx="74580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5253975" y="1066800"/>
            <a:ext cx="1456800" cy="16956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564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Crop Network ( C-Net ) 	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42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Output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all the crops of the same eye, take an element wise max</a:t>
            </a: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25" y="1066800"/>
            <a:ext cx="74580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/>
          <p:nvPr/>
        </p:nvSpPr>
        <p:spPr>
          <a:xfrm>
            <a:off x="6301498" y="1066800"/>
            <a:ext cx="1235700" cy="16956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Planned: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Initially planned on a single training pipeline for all 3 Neural Nets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Unfeasible due to highly coupled nature of project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Implementation: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Write each component independently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Write output of each component into a binary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Saved checkpoints of each component used to get feature maps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to End Training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Impediments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9550" y="1458425"/>
            <a:ext cx="8424900" cy="290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Google Colab with multiple experiments, time out issues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Very small amount of data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Microaneurysms and Haemorrhages are almost indistinguishable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Inconsistent labeling in </a:t>
            </a:r>
            <a:r>
              <a:rPr lang="en-GB">
                <a:solidFill>
                  <a:schemeClr val="dk1"/>
                </a:solidFill>
              </a:rPr>
              <a:t>EyePACS</a:t>
            </a:r>
            <a:r>
              <a:rPr lang="en-GB"/>
              <a:t> dataset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ubTitle" idx="1"/>
          </p:nvPr>
        </p:nvSpPr>
        <p:spPr>
          <a:xfrm>
            <a:off x="358775" y="914400"/>
            <a:ext cx="84249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3200" b="1"/>
              <a:t>Questions?</a:t>
            </a:r>
            <a:endParaRPr sz="3200" b="1"/>
          </a:p>
        </p:txBody>
      </p:sp>
      <p:sp>
        <p:nvSpPr>
          <p:cNvPr id="288" name="Google Shape;288;p40"/>
          <p:cNvSpPr txBox="1">
            <a:spLocks noGrp="1"/>
          </p:cNvSpPr>
          <p:nvPr>
            <p:ph type="ctrTitle"/>
          </p:nvPr>
        </p:nvSpPr>
        <p:spPr>
          <a:xfrm>
            <a:off x="358775" y="1828800"/>
            <a:ext cx="8424900" cy="31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Topics: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Problem Statement  </a:t>
            </a:r>
            <a:endParaRPr sz="24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Proposed Approach</a:t>
            </a:r>
            <a:endParaRPr sz="24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Architecture</a:t>
            </a:r>
            <a:endParaRPr sz="24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Preprocessing</a:t>
            </a:r>
            <a:endParaRPr sz="24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Results</a:t>
            </a:r>
            <a:endParaRPr sz="2400" b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Future Roadmap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subTitle" idx="1"/>
          </p:nvPr>
        </p:nvSpPr>
        <p:spPr>
          <a:xfrm>
            <a:off x="358775" y="1143000"/>
            <a:ext cx="84249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ctrTitle"/>
          </p:nvPr>
        </p:nvSpPr>
        <p:spPr>
          <a:xfrm>
            <a:off x="358775" y="1828800"/>
            <a:ext cx="8424900" cy="129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Problem statement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48243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Diabetic retinopathy (DR)</a:t>
            </a:r>
            <a:endParaRPr b="1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>
                <a:solidFill>
                  <a:schemeClr val="dk1"/>
                </a:solidFill>
              </a:rPr>
              <a:t>Leading cause of vision loss in the general population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Affects up to 80 % of people who have had diabetes for 20 years or more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Challenges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Detecting the subtle pathological lesion characteristic of early-stage disease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No large well annotated datasets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326925" y="5326200"/>
            <a:ext cx="4824300" cy="846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 b="1"/>
              <a:t>Source: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https://nei.nih.gov/health/diabetic/retinopathy</a:t>
            </a:r>
            <a:r>
              <a:rPr lang="en-GB" sz="1400"/>
              <a:t>, accessed on 11.12.2018 </a:t>
            </a:r>
            <a:endParaRPr sz="14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500" y="0"/>
            <a:ext cx="2724275" cy="6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Proposed approach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3723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Goal</a:t>
            </a: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Convolutional Neural Network based algorithm for:</a:t>
            </a: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diagnosing 5 stages of DR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highlight suspicious regions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DR stages</a:t>
            </a:r>
            <a:endParaRPr b="1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0 – no DR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1 – mild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2 – Moderate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3 – Severe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4 – Proliferative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Datasets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>
                <a:solidFill>
                  <a:schemeClr val="dk1"/>
                </a:solidFill>
              </a:rPr>
              <a:t>EyePACS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IDRiD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450" y="1066800"/>
            <a:ext cx="4824375" cy="377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155475" y="4842700"/>
            <a:ext cx="4824300" cy="104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 b="1"/>
              <a:t>Source: </a:t>
            </a:r>
            <a:r>
              <a:rPr lang="en-GB" sz="1400"/>
              <a:t>T.Y. Wong, C.M. Cheung, M. Larsen, S.  Sharma, and R. Simó. </a:t>
            </a:r>
            <a:r>
              <a:rPr lang="en-GB" sz="1400" i="1">
                <a:solidFill>
                  <a:schemeClr val="dk1"/>
                </a:solidFill>
              </a:rPr>
              <a:t>Diabetic retinopathy</a:t>
            </a:r>
            <a:r>
              <a:rPr lang="en-GB" sz="1400">
                <a:solidFill>
                  <a:schemeClr val="dk1"/>
                </a:solidFill>
              </a:rPr>
              <a:t>, </a:t>
            </a:r>
            <a:r>
              <a:rPr lang="en-GB" sz="1400">
                <a:solidFill>
                  <a:srgbClr val="222222"/>
                </a:solidFill>
                <a:highlight>
                  <a:srgbClr val="FFFFFF"/>
                </a:highlight>
              </a:rPr>
              <a:t>16012</a:t>
            </a:r>
            <a:r>
              <a:rPr lang="en-GB" sz="1400">
                <a:solidFill>
                  <a:schemeClr val="dk1"/>
                </a:solidFill>
              </a:rPr>
              <a:t>. Nature Reviews Disease Primers, 2016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</a:rPr>
              <a:t>Architecture ( Zoom-in Net)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88" y="897038"/>
            <a:ext cx="8808365" cy="49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1280875" y="5803950"/>
            <a:ext cx="7801200" cy="46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400" b="1"/>
              <a:t>Source:</a:t>
            </a:r>
            <a:r>
              <a:rPr lang="en-GB" sz="1400"/>
              <a:t> Z.</a:t>
            </a:r>
            <a:r>
              <a:rPr lang="en-GB" sz="1400">
                <a:solidFill>
                  <a:schemeClr val="dk1"/>
                </a:solidFill>
              </a:rPr>
              <a:t>Wang, Y.Yin, J.Shi, W.Fang, H.Li, and X.Wang. </a:t>
            </a:r>
            <a:r>
              <a:rPr lang="en-GB" sz="1400" i="1">
                <a:solidFill>
                  <a:schemeClr val="dk1"/>
                </a:solidFill>
              </a:rPr>
              <a:t>Zoom-in-Net: Deep Mining Lesions for Diabetic Retinopathy Detection</a:t>
            </a:r>
            <a:r>
              <a:rPr lang="en-GB" sz="1400">
                <a:solidFill>
                  <a:schemeClr val="dk1"/>
                </a:solidFill>
              </a:rPr>
              <a:t>, pages 267–275. Springer International Publishing, 2017 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7075"/>
            <a:ext cx="84963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388" y="3979550"/>
            <a:ext cx="22574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25" y="1057275"/>
            <a:ext cx="3105123" cy="20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7475" y="981075"/>
            <a:ext cx="2200275" cy="221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0748" y="1057275"/>
            <a:ext cx="22002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5675" y="3979550"/>
            <a:ext cx="21050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088" y="3989075"/>
            <a:ext cx="21050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1456700" y="687425"/>
            <a:ext cx="3306300" cy="166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Remove this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dt" idx="10"/>
          </p:nvPr>
        </p:nvSpPr>
        <p:spPr>
          <a:xfrm>
            <a:off x="4876800" y="632460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December 16, 2018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ftr" idx="11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Aided Medical Procedures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077200" y="6324600"/>
            <a:ext cx="106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39" name="Google Shape;139;p20" descr="https://lh5.googleusercontent.com/UQY2inRA1MIHhlMHG0WDLO59grsG4RPm4FX6vAq0xGhaOpyW_IUIbfx_5XcgeTgCIWshWJtIVWhGxEcKxS4bvckoPLLkuawFf141tlVmW2D1p1Uw-CVFehP6kZvzX9gRLOlr_GCWNb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2982"/>
            <a:ext cx="9014692" cy="502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990600" y="5796280"/>
            <a:ext cx="8153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</a:t>
            </a:r>
            <a:r>
              <a:rPr lang="en-GB"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Z.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Wang, Y.Yin, J.Shi, W.Fang, H.Li, and X.Wang. </a:t>
            </a:r>
            <a:r>
              <a:rPr lang="en-GB" sz="1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Zoom-in-Net: Deep Mining Lesions for Diabetic Retinopathy Detection</a:t>
            </a:r>
            <a:r>
              <a:rPr lang="en-GB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pages 267–275. Springer International Publishing, 2017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2061275" y="4091553"/>
            <a:ext cx="6953417" cy="1704727"/>
          </a:xfrm>
          <a:prstGeom prst="rect">
            <a:avLst/>
          </a:prstGeom>
          <a:gradFill>
            <a:gsLst>
              <a:gs pos="0">
                <a:srgbClr val="FBFDFD">
                  <a:alpha val="80784"/>
                </a:srgbClr>
              </a:gs>
              <a:gs pos="74000">
                <a:schemeClr val="lt1"/>
              </a:gs>
              <a:gs pos="83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29308" y="827880"/>
            <a:ext cx="8885383" cy="1872000"/>
          </a:xfrm>
          <a:prstGeom prst="rect">
            <a:avLst/>
          </a:prstGeom>
          <a:gradFill>
            <a:gsLst>
              <a:gs pos="0">
                <a:srgbClr val="FBFDFD">
                  <a:alpha val="80784"/>
                </a:srgbClr>
              </a:gs>
              <a:gs pos="74000">
                <a:schemeClr val="lt1"/>
              </a:gs>
              <a:gs pos="83000">
                <a:schemeClr val="lt1"/>
              </a:gs>
              <a:gs pos="100000">
                <a:schemeClr val="lt1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69900" y="11925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Main Network (M-Net)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369900" y="11925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Main Network (M-Net)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5983175" y="619125"/>
            <a:ext cx="2655600" cy="23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•Input : Pre-processed images of size 512x512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•Output: Probability of the image belonging to each disease level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5983175" y="2674600"/>
            <a:ext cx="291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•Output from layer </a:t>
            </a:r>
            <a:r>
              <a:rPr lang="en-GB" sz="180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5xIncepetion-resnet-C </a:t>
            </a: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taken as input for A-Net.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•Concatenate the left and right eye for classification.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•Weighted loss computation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1250"/>
            <a:ext cx="552450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358775" y="228600"/>
            <a:ext cx="8404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358775" y="1066800"/>
            <a:ext cx="8424900" cy="510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766</Words>
  <Application>Microsoft Office PowerPoint</Application>
  <PresentationFormat>On-screen Show (4:3)</PresentationFormat>
  <Paragraphs>150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Helvetica Neue</vt:lpstr>
      <vt:lpstr>camp-tum-jhu</vt:lpstr>
      <vt:lpstr>Fundus Image Analysis and Grading  for Diabetic Retinopathy</vt:lpstr>
      <vt:lpstr>Problem Statement  Proposed Approach Recap Two Eye / One Eye Approach Integration End to End Training Results Impediments</vt:lpstr>
      <vt:lpstr>Problem statement</vt:lpstr>
      <vt:lpstr>Proposed approach</vt:lpstr>
      <vt:lpstr>Architecture ( Zoom-in Net)</vt:lpstr>
      <vt:lpstr>PowerPoint Presentation</vt:lpstr>
      <vt:lpstr>Main Network (M-Net)</vt:lpstr>
      <vt:lpstr>Main Network (M-Net)</vt:lpstr>
      <vt:lpstr>PowerPoint Presentation</vt:lpstr>
      <vt:lpstr>PowerPoint Presentation</vt:lpstr>
      <vt:lpstr>PowerPoint Presentation</vt:lpstr>
      <vt:lpstr>Attention Network (A-Net)</vt:lpstr>
      <vt:lpstr>Attention Network (A-Net)</vt:lpstr>
      <vt:lpstr>Gated map</vt:lpstr>
      <vt:lpstr>A-Net with 2-eye M-Net</vt:lpstr>
      <vt:lpstr>A-Net with 1-eye M-Net Model</vt:lpstr>
      <vt:lpstr>Crop Network ( C-Net )  </vt:lpstr>
      <vt:lpstr>Recap: Initializing Inception</vt:lpstr>
      <vt:lpstr>Crop Network ( C-Net )  </vt:lpstr>
      <vt:lpstr>Crop Network ( C-Net )  </vt:lpstr>
      <vt:lpstr>Crop Network ( C-Net )  </vt:lpstr>
      <vt:lpstr>Crop Network ( C-Net )  </vt:lpstr>
      <vt:lpstr>Integration</vt:lpstr>
      <vt:lpstr>PowerPoint Presentation</vt:lpstr>
      <vt:lpstr>End to End Training</vt:lpstr>
      <vt:lpstr>Impediments</vt:lpstr>
      <vt:lpstr>Topics: Problem Statement   Proposed Approach Architecture Preprocessing Results Future Roadmap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Fundus Image Analysis and Grading  for Diabetic Retinopathy</dc:title>
  <cp:lastModifiedBy>Pooja Krishna</cp:lastModifiedBy>
  <cp:revision>7</cp:revision>
  <dcterms:modified xsi:type="dcterms:W3CDTF">2019-01-28T13:59:30Z</dcterms:modified>
</cp:coreProperties>
</file>